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Bold" charset="1" panose="00000800000000000000"/>
      <p:regular r:id="rId17"/>
    </p:embeddedFont>
    <p:embeddedFont>
      <p:font typeface="Open Sauce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53001" y="1253838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4999"/>
                </a:lnTo>
                <a:lnTo>
                  <a:pt x="0" y="7234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495739" y="280686"/>
            <a:ext cx="9082865" cy="3468331"/>
            <a:chOff x="0" y="0"/>
            <a:chExt cx="2392195" cy="9134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195" cy="913470"/>
            </a:xfrm>
            <a:custGeom>
              <a:avLst/>
              <a:gdLst/>
              <a:ahLst/>
              <a:cxnLst/>
              <a:rect r="r" b="b" t="t" l="l"/>
              <a:pathLst>
                <a:path h="913470" w="2392195">
                  <a:moveTo>
                    <a:pt x="0" y="0"/>
                  </a:moveTo>
                  <a:lnTo>
                    <a:pt x="2392195" y="0"/>
                  </a:lnTo>
                  <a:lnTo>
                    <a:pt x="2392195" y="913470"/>
                  </a:lnTo>
                  <a:lnTo>
                    <a:pt x="0" y="91347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92195" cy="97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99"/>
                </a:lnSpc>
              </a:pPr>
              <a:r>
                <a:rPr lang="en-US" sz="59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DevHub </a:t>
              </a:r>
            </a:p>
            <a:p>
              <a:pPr algn="ctr">
                <a:lnSpc>
                  <a:spcPts val="7799"/>
                </a:lnSpc>
              </a:pPr>
              <a:r>
                <a:rPr lang="en-US" sz="59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A Next-Generation Learning Platform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5531" y="4339056"/>
            <a:ext cx="10608139" cy="5421492"/>
            <a:chOff x="0" y="0"/>
            <a:chExt cx="2793913" cy="14278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93913" cy="1427883"/>
            </a:xfrm>
            <a:custGeom>
              <a:avLst/>
              <a:gdLst/>
              <a:ahLst/>
              <a:cxnLst/>
              <a:rect r="r" b="b" t="t" l="l"/>
              <a:pathLst>
                <a:path h="1427883" w="2793913">
                  <a:moveTo>
                    <a:pt x="37220" y="0"/>
                  </a:moveTo>
                  <a:lnTo>
                    <a:pt x="2756693" y="0"/>
                  </a:lnTo>
                  <a:cubicBezTo>
                    <a:pt x="2777249" y="0"/>
                    <a:pt x="2793913" y="16664"/>
                    <a:pt x="2793913" y="37220"/>
                  </a:cubicBezTo>
                  <a:lnTo>
                    <a:pt x="2793913" y="1390662"/>
                  </a:lnTo>
                  <a:cubicBezTo>
                    <a:pt x="2793913" y="1400534"/>
                    <a:pt x="2789992" y="1410001"/>
                    <a:pt x="2783012" y="1416981"/>
                  </a:cubicBezTo>
                  <a:cubicBezTo>
                    <a:pt x="2776032" y="1423961"/>
                    <a:pt x="2766564" y="1427883"/>
                    <a:pt x="2756693" y="1427883"/>
                  </a:cubicBezTo>
                  <a:lnTo>
                    <a:pt x="37220" y="1427883"/>
                  </a:lnTo>
                  <a:cubicBezTo>
                    <a:pt x="16664" y="1427883"/>
                    <a:pt x="0" y="1411219"/>
                    <a:pt x="0" y="1390662"/>
                  </a:cubicBezTo>
                  <a:lnTo>
                    <a:pt x="0" y="37220"/>
                  </a:lnTo>
                  <a:cubicBezTo>
                    <a:pt x="0" y="16664"/>
                    <a:pt x="16664" y="0"/>
                    <a:pt x="37220" y="0"/>
                  </a:cubicBez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793913" cy="1446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9926" y="4363684"/>
            <a:ext cx="9634996" cy="588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6"/>
              </a:lnSpc>
            </a:pPr>
            <a:r>
              <a:rPr lang="en-US" sz="5626" spc="-112" b="true">
                <a:solidFill>
                  <a:srgbClr val="FDFBF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Presented By</a:t>
            </a:r>
          </a:p>
          <a:p>
            <a:pPr algn="l" marL="677083" indent="-338541" lvl="1">
              <a:lnSpc>
                <a:spcPts val="5739"/>
              </a:lnSpc>
              <a:buFont typeface="Arial"/>
              <a:buChar char="•"/>
            </a:pPr>
            <a:r>
              <a:rPr lang="en-US" b="true" sz="3136" spc="-62">
                <a:solidFill>
                  <a:srgbClr val="FDFBF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Rushba Irshad                   2022-CS-141</a:t>
            </a:r>
          </a:p>
          <a:p>
            <a:pPr algn="l">
              <a:lnSpc>
                <a:spcPts val="5739"/>
              </a:lnSpc>
            </a:pPr>
            <a:r>
              <a:rPr lang="en-US" sz="3136" spc="-6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     </a:t>
            </a:r>
            <a:r>
              <a:rPr lang="en-US" sz="3136" spc="-6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(Project Manager &amp; Database Engineer)</a:t>
            </a:r>
          </a:p>
          <a:p>
            <a:pPr algn="l" marL="677083" indent="-338541" lvl="1">
              <a:lnSpc>
                <a:spcPts val="5739"/>
              </a:lnSpc>
              <a:buFont typeface="Arial"/>
              <a:buChar char="•"/>
            </a:pPr>
            <a:r>
              <a:rPr lang="en-US" b="true" sz="3136" spc="-62">
                <a:solidFill>
                  <a:srgbClr val="FDFBF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Fatima Shahid                    2022-CS-142</a:t>
            </a:r>
          </a:p>
          <a:p>
            <a:pPr algn="l">
              <a:lnSpc>
                <a:spcPts val="5739"/>
              </a:lnSpc>
            </a:pPr>
            <a:r>
              <a:rPr lang="en-US" sz="3136" spc="-6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     </a:t>
            </a:r>
            <a:r>
              <a:rPr lang="en-US" sz="3136" spc="-6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(Frontend Developer &amp; UI/UX Specialist)</a:t>
            </a:r>
          </a:p>
          <a:p>
            <a:pPr algn="l" marL="677083" indent="-338541" lvl="1">
              <a:lnSpc>
                <a:spcPts val="5739"/>
              </a:lnSpc>
              <a:buFont typeface="Arial"/>
              <a:buChar char="•"/>
            </a:pPr>
            <a:r>
              <a:rPr lang="en-US" b="true" sz="3136" spc="-62">
                <a:solidFill>
                  <a:srgbClr val="FDFBFB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Muhammad Saad Khan   2022-CS-158</a:t>
            </a:r>
          </a:p>
          <a:p>
            <a:pPr algn="l">
              <a:lnSpc>
                <a:spcPts val="5739"/>
              </a:lnSpc>
            </a:pPr>
            <a:r>
              <a:rPr lang="en-US" sz="3136" spc="-62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     (Backend Developer &amp; QA Tester)</a:t>
            </a:r>
          </a:p>
          <a:p>
            <a:pPr algn="l">
              <a:lnSpc>
                <a:spcPts val="439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61342" y="3009715"/>
            <a:ext cx="4818317" cy="3723245"/>
          </a:xfrm>
          <a:custGeom>
            <a:avLst/>
            <a:gdLst/>
            <a:ahLst/>
            <a:cxnLst/>
            <a:rect r="r" b="b" t="t" l="l"/>
            <a:pathLst>
              <a:path h="3723245" w="4818317">
                <a:moveTo>
                  <a:pt x="0" y="0"/>
                </a:moveTo>
                <a:lnTo>
                  <a:pt x="4818317" y="0"/>
                </a:lnTo>
                <a:lnTo>
                  <a:pt x="4818317" y="3723245"/>
                </a:lnTo>
                <a:lnTo>
                  <a:pt x="0" y="3723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7737" y="4532216"/>
            <a:ext cx="42696" cy="2482460"/>
            <a:chOff x="0" y="0"/>
            <a:chExt cx="13374" cy="7776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4" cy="777626"/>
            </a:xfrm>
            <a:custGeom>
              <a:avLst/>
              <a:gdLst/>
              <a:ahLst/>
              <a:cxnLst/>
              <a:rect r="r" b="b" t="t" l="l"/>
              <a:pathLst>
                <a:path h="777626" w="13374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38726" y="5951667"/>
            <a:ext cx="3857414" cy="28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8726" y="5521377"/>
            <a:ext cx="3760379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hello@reallygreatsite.com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8726" y="6365522"/>
            <a:ext cx="3390341" cy="59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123 Anywhere St., Any City, State, Country 12345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8726" y="5126704"/>
            <a:ext cx="1993285" cy="28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5"/>
              </a:lnSpc>
            </a:pPr>
            <a:r>
              <a:rPr lang="en-US" sz="1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9471" y="4475066"/>
            <a:ext cx="3374058" cy="49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Everest Cantu</a:t>
            </a:r>
            <a:r>
              <a:rPr lang="en-US" sz="295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8680" y="2948548"/>
            <a:ext cx="4690387" cy="86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6"/>
              </a:lnSpc>
              <a:spcBef>
                <a:spcPct val="0"/>
              </a:spcBef>
            </a:pPr>
            <a:r>
              <a:rPr lang="en-US" b="true" sz="5082" spc="47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TOU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38680" y="3787218"/>
            <a:ext cx="4872554" cy="43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5"/>
              </a:lnSpc>
              <a:spcBef>
                <a:spcPct val="0"/>
              </a:spcBef>
            </a:pPr>
            <a:r>
              <a:rPr lang="en-US" sz="2611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 watching this presentation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39764" y="1384115"/>
            <a:ext cx="13494810" cy="462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2"/>
              </a:lnSpc>
            </a:pPr>
          </a:p>
          <a:p>
            <a:pPr algn="l">
              <a:lnSpc>
                <a:spcPts val="7002"/>
              </a:lnSpc>
            </a:pPr>
            <a:r>
              <a:rPr lang="en-US" b="true" sz="3868">
                <a:solidFill>
                  <a:srgbClr val="1068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Outcomes:</a:t>
            </a:r>
          </a:p>
          <a:p>
            <a:pPr algn="l" marL="684127" indent="-342063" lvl="1">
              <a:lnSpc>
                <a:spcPts val="5735"/>
              </a:lnSpc>
              <a:buFont typeface="Arial"/>
              <a:buChar char="•"/>
            </a:pPr>
            <a:r>
              <a:rPr lang="en-US" sz="31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Fully operational, secure, and scalable educational platform.</a:t>
            </a:r>
          </a:p>
          <a:p>
            <a:pPr algn="l" marL="684127" indent="-342063" lvl="1">
              <a:lnSpc>
                <a:spcPts val="5735"/>
              </a:lnSpc>
              <a:buFont typeface="Arial"/>
              <a:buChar char="•"/>
            </a:pPr>
            <a:r>
              <a:rPr lang="en-US" sz="31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Enhanced user engagement through dynamic content.</a:t>
            </a:r>
          </a:p>
          <a:p>
            <a:pPr algn="l" marL="684127" indent="-342063" lvl="1">
              <a:lnSpc>
                <a:spcPts val="5735"/>
              </a:lnSpc>
              <a:buFont typeface="Arial"/>
              <a:buChar char="•"/>
            </a:pPr>
            <a:r>
              <a:rPr lang="en-US" sz="31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Improved learning outcomes with personalized feedback.</a:t>
            </a:r>
          </a:p>
          <a:p>
            <a:pPr algn="l">
              <a:lnSpc>
                <a:spcPts val="5735"/>
              </a:lnSpc>
            </a:pPr>
            <a:r>
              <a:rPr lang="en-US" sz="31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87279" y="848442"/>
            <a:ext cx="11975357" cy="85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6"/>
              </a:lnSpc>
              <a:spcBef>
                <a:spcPct val="0"/>
              </a:spcBef>
            </a:pPr>
            <a:r>
              <a:rPr lang="en-US" b="true" sz="5068">
                <a:solidFill>
                  <a:srgbClr val="1068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Outcomes &amp; Future Scope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9764" y="5686082"/>
            <a:ext cx="12960546" cy="384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1"/>
              </a:lnSpc>
            </a:pPr>
            <a:r>
              <a:rPr lang="en-US" sz="3968" b="true">
                <a:solidFill>
                  <a:srgbClr val="1068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</a:t>
            </a:r>
            <a:r>
              <a:rPr lang="en-US" b="true" sz="3968">
                <a:solidFill>
                  <a:srgbClr val="1068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ure Scope:</a:t>
            </a:r>
          </a:p>
          <a:p>
            <a:pPr algn="l" marL="705716" indent="-352858" lvl="1">
              <a:lnSpc>
                <a:spcPts val="6145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AI-based content recommendations.</a:t>
            </a:r>
          </a:p>
          <a:p>
            <a:pPr algn="l" marL="705716" indent="-352858" lvl="1">
              <a:lnSpc>
                <a:spcPts val="6145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Global accessibility with multi-language support.</a:t>
            </a:r>
          </a:p>
          <a:p>
            <a:pPr algn="l" marL="705716" indent="-352858" lvl="1">
              <a:lnSpc>
                <a:spcPts val="6145"/>
              </a:lnSpc>
              <a:buFont typeface="Arial"/>
              <a:buChar char="•"/>
            </a:pPr>
            <a:r>
              <a:rPr lang="en-US" sz="32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Continuous user-driven enhancements via feedback loops.</a:t>
            </a:r>
          </a:p>
          <a:p>
            <a:pPr algn="l">
              <a:lnSpc>
                <a:spcPts val="482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41623" y="1296218"/>
            <a:ext cx="10178101" cy="3086100"/>
            <a:chOff x="0" y="0"/>
            <a:chExt cx="268065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80652" cy="812800"/>
            </a:xfrm>
            <a:custGeom>
              <a:avLst/>
              <a:gdLst/>
              <a:ahLst/>
              <a:cxnLst/>
              <a:rect r="r" b="b" t="t" l="l"/>
              <a:pathLst>
                <a:path h="812800" w="2680652">
                  <a:moveTo>
                    <a:pt x="31186" y="0"/>
                  </a:moveTo>
                  <a:lnTo>
                    <a:pt x="2649466" y="0"/>
                  </a:lnTo>
                  <a:cubicBezTo>
                    <a:pt x="2657737" y="0"/>
                    <a:pt x="2665669" y="3286"/>
                    <a:pt x="2671518" y="9134"/>
                  </a:cubicBezTo>
                  <a:cubicBezTo>
                    <a:pt x="2677366" y="14983"/>
                    <a:pt x="2680652" y="22915"/>
                    <a:pt x="2680652" y="31186"/>
                  </a:cubicBezTo>
                  <a:lnTo>
                    <a:pt x="2680652" y="781614"/>
                  </a:lnTo>
                  <a:cubicBezTo>
                    <a:pt x="2680652" y="789885"/>
                    <a:pt x="2677366" y="797817"/>
                    <a:pt x="2671518" y="803666"/>
                  </a:cubicBezTo>
                  <a:cubicBezTo>
                    <a:pt x="2665669" y="809514"/>
                    <a:pt x="2657737" y="812800"/>
                    <a:pt x="2649466" y="812800"/>
                  </a:cubicBezTo>
                  <a:lnTo>
                    <a:pt x="31186" y="812800"/>
                  </a:lnTo>
                  <a:cubicBezTo>
                    <a:pt x="22915" y="812800"/>
                    <a:pt x="14983" y="809514"/>
                    <a:pt x="9134" y="803666"/>
                  </a:cubicBezTo>
                  <a:cubicBezTo>
                    <a:pt x="3286" y="797817"/>
                    <a:pt x="0" y="789885"/>
                    <a:pt x="0" y="781614"/>
                  </a:cubicBezTo>
                  <a:lnTo>
                    <a:pt x="0" y="31186"/>
                  </a:lnTo>
                  <a:cubicBezTo>
                    <a:pt x="0" y="22915"/>
                    <a:pt x="3286" y="14983"/>
                    <a:pt x="9134" y="9134"/>
                  </a:cubicBezTo>
                  <a:cubicBezTo>
                    <a:pt x="14983" y="3286"/>
                    <a:pt x="22915" y="0"/>
                    <a:pt x="31186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80975"/>
              <a:ext cx="2680652" cy="993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88"/>
                </a:lnSpc>
              </a:pPr>
              <a:r>
                <a:rPr lang="en-US" sz="104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THANK YOU </a:t>
              </a:r>
            </a:p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48127" y="4877158"/>
            <a:ext cx="2084070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0"/>
              </a:lnSpc>
              <a:spcBef>
                <a:spcPct val="0"/>
              </a:spcBef>
            </a:pPr>
            <a:r>
              <a:rPr lang="en-US" sz="30000">
                <a:solidFill>
                  <a:srgbClr val="F8F8F8"/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62921" y="-1530167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16962" y="1635682"/>
            <a:ext cx="7484341" cy="8414745"/>
            <a:chOff x="0" y="0"/>
            <a:chExt cx="1971185" cy="22162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185" cy="2216229"/>
            </a:xfrm>
            <a:custGeom>
              <a:avLst/>
              <a:gdLst/>
              <a:ahLst/>
              <a:cxnLst/>
              <a:rect r="r" b="b" t="t" l="l"/>
              <a:pathLst>
                <a:path h="2216229" w="1971185">
                  <a:moveTo>
                    <a:pt x="0" y="0"/>
                  </a:moveTo>
                  <a:lnTo>
                    <a:pt x="1971185" y="0"/>
                  </a:lnTo>
                  <a:lnTo>
                    <a:pt x="1971185" y="2216229"/>
                  </a:lnTo>
                  <a:lnTo>
                    <a:pt x="0" y="221622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1971185" cy="2330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3"/>
                </a:lnSpc>
              </a:pP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Title Slide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Project Overview &amp; Business Case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Stakeholders &amp; Their Vision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Development Gap Analysis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Project Scope &amp; Deliverables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Key Performance Indicators (KPIs) &amp; Project Metrics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Agile Methodology &amp; Sprint Structure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Risk Management Plan</a:t>
              </a:r>
            </a:p>
            <a:p>
              <a:pPr algn="l" marL="647695" indent="-323848" lvl="1">
                <a:lnSpc>
                  <a:spcPts val="530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Project Outcomes &amp; Future Scope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9893" y="288486"/>
            <a:ext cx="7200454" cy="1010272"/>
            <a:chOff x="0" y="0"/>
            <a:chExt cx="1896416" cy="266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6416" cy="266080"/>
            </a:xfrm>
            <a:custGeom>
              <a:avLst/>
              <a:gdLst/>
              <a:ahLst/>
              <a:cxnLst/>
              <a:rect r="r" b="b" t="t" l="l"/>
              <a:pathLst>
                <a:path h="266080" w="1896416">
                  <a:moveTo>
                    <a:pt x="0" y="0"/>
                  </a:moveTo>
                  <a:lnTo>
                    <a:pt x="1896416" y="0"/>
                  </a:lnTo>
                  <a:lnTo>
                    <a:pt x="1896416" y="266080"/>
                  </a:lnTo>
                  <a:lnTo>
                    <a:pt x="0" y="26608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896416" cy="28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5429" y="320039"/>
            <a:ext cx="6923065" cy="84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955"/>
              </a:lnSpc>
              <a:spcBef>
                <a:spcPct val="0"/>
              </a:spcBef>
            </a:pPr>
            <a:r>
              <a:rPr lang="en-US" b="true" sz="4968" spc="-99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Table Of Contents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592460" y="4524958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5"/>
                </a:lnTo>
                <a:lnTo>
                  <a:pt x="0" y="741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4215321" y="-1377767"/>
            <a:ext cx="5657850" cy="56578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-354860" y="5843054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3695540" y="0"/>
                </a:moveTo>
                <a:lnTo>
                  <a:pt x="0" y="0"/>
                </a:lnTo>
                <a:lnTo>
                  <a:pt x="0" y="7418055"/>
                </a:lnTo>
                <a:lnTo>
                  <a:pt x="3695540" y="7418055"/>
                </a:lnTo>
                <a:lnTo>
                  <a:pt x="36955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6273" y="287650"/>
            <a:ext cx="17395453" cy="2825895"/>
            <a:chOff x="0" y="0"/>
            <a:chExt cx="4581519" cy="744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81518" cy="744269"/>
            </a:xfrm>
            <a:custGeom>
              <a:avLst/>
              <a:gdLst/>
              <a:ahLst/>
              <a:cxnLst/>
              <a:rect r="r" b="b" t="t" l="l"/>
              <a:pathLst>
                <a:path h="744269" w="4581518">
                  <a:moveTo>
                    <a:pt x="0" y="0"/>
                  </a:moveTo>
                  <a:lnTo>
                    <a:pt x="4581518" y="0"/>
                  </a:lnTo>
                  <a:lnTo>
                    <a:pt x="4581518" y="744269"/>
                  </a:lnTo>
                  <a:lnTo>
                    <a:pt x="0" y="744269"/>
                  </a:ln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581519" cy="791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09"/>
                </a:lnSpc>
              </a:pPr>
              <a:r>
                <a:rPr lang="en-US" sz="46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Objective</a:t>
              </a:r>
            </a:p>
            <a:p>
              <a:pPr algn="ctr">
                <a:lnSpc>
                  <a:spcPts val="6109"/>
                </a:lnSpc>
              </a:pPr>
              <a:r>
                <a:rPr lang="en-US" sz="46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To deliver an innovative, interactive educational platform focusing on programming and application design.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6273" y="3304228"/>
            <a:ext cx="7644616" cy="6819830"/>
            <a:chOff x="0" y="0"/>
            <a:chExt cx="2013397" cy="17961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13397" cy="1796169"/>
            </a:xfrm>
            <a:custGeom>
              <a:avLst/>
              <a:gdLst/>
              <a:ahLst/>
              <a:cxnLst/>
              <a:rect r="r" b="b" t="t" l="l"/>
              <a:pathLst>
                <a:path h="1796169" w="2013397">
                  <a:moveTo>
                    <a:pt x="0" y="0"/>
                  </a:moveTo>
                  <a:lnTo>
                    <a:pt x="2013397" y="0"/>
                  </a:lnTo>
                  <a:lnTo>
                    <a:pt x="2013397" y="1796169"/>
                  </a:lnTo>
                  <a:lnTo>
                    <a:pt x="0" y="1796169"/>
                  </a:ln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013397" cy="1881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299"/>
                </a:lnSpc>
              </a:pPr>
              <a:r>
                <a:rPr lang="en-US" sz="44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Business Need:</a:t>
              </a:r>
            </a:p>
            <a:p>
              <a:pPr algn="l" marL="971537" indent="-485769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19191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Market Gap: </a:t>
              </a:r>
              <a:r>
                <a:rPr lang="en-US" sz="4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Lack of personalized, hands-on learning experiences.</a:t>
              </a:r>
            </a:p>
            <a:p>
              <a:pPr algn="l" marL="971537" indent="-485769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19191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Solution:</a:t>
              </a:r>
              <a:r>
                <a:rPr lang="en-US" sz="4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Provide an accessible, interactive, and project-based learning environment.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34033" y="3412760"/>
            <a:ext cx="2622935" cy="262293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9"/>
                </a:lnSpc>
              </a:pPr>
              <a:r>
                <a:rPr lang="en-US" sz="22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Interactive Coding Environments</a:t>
              </a:r>
            </a:p>
            <a:p>
              <a:pPr algn="ctr">
                <a:lnSpc>
                  <a:spcPts val="298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31966" y="5402675"/>
            <a:ext cx="2622935" cy="26229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3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Personalized Progress Tracking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129899" y="7347163"/>
            <a:ext cx="2622935" cy="262293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Secure, Scalable Architecture</a:t>
              </a:r>
            </a:p>
            <a:p>
              <a:pPr algn="ctr">
                <a:lnSpc>
                  <a:spcPts val="324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441132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32433" y="-339559"/>
            <a:ext cx="8735127" cy="6811477"/>
            <a:chOff x="0" y="0"/>
            <a:chExt cx="6350000" cy="4951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873" cy="4979162"/>
            </a:xfrm>
            <a:custGeom>
              <a:avLst/>
              <a:gdLst/>
              <a:ahLst/>
              <a:cxnLst/>
              <a:rect r="r" b="b" t="t" l="l"/>
              <a:pathLst>
                <a:path h="4979162" w="6349873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8520" t="0" r="-852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038" y="81994"/>
            <a:ext cx="8198987" cy="1032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5"/>
              </a:lnSpc>
            </a:pPr>
            <a:r>
              <a:rPr lang="en-US" sz="4439" spc="-88" b="true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Stakeholders &amp; Vision</a:t>
            </a:r>
          </a:p>
          <a:p>
            <a:pPr algn="l" marL="656280" indent="-328140" lvl="1">
              <a:lnSpc>
                <a:spcPts val="5380"/>
              </a:lnSpc>
              <a:buFont typeface="Arial"/>
              <a:buChar char="•"/>
            </a:pPr>
            <a:r>
              <a:rPr lang="en-US" b="true" sz="3039" spc="-60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Students (Aspiring Developers &amp; Advanced Learners)</a:t>
            </a:r>
          </a:p>
          <a:p>
            <a:pPr algn="l">
              <a:lnSpc>
                <a:spcPts val="5380"/>
              </a:lnSpc>
            </a:pPr>
            <a:r>
              <a:rPr lang="en-US" sz="3039" spc="-60" b="true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3039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Learn and track progress through real-world projects.</a:t>
            </a:r>
          </a:p>
          <a:p>
            <a:pPr algn="l" marL="656280" indent="-328140" lvl="1">
              <a:lnSpc>
                <a:spcPts val="5380"/>
              </a:lnSpc>
              <a:buFont typeface="Arial"/>
              <a:buChar char="•"/>
            </a:pPr>
            <a:r>
              <a:rPr lang="en-US" b="true" sz="3039" spc="-60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Educational Institutions</a:t>
            </a:r>
          </a:p>
          <a:p>
            <a:pPr algn="l">
              <a:lnSpc>
                <a:spcPts val="5380"/>
              </a:lnSpc>
            </a:pPr>
            <a:r>
              <a:rPr lang="en-US" sz="3039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the platform as an advanced educational supplement.</a:t>
            </a:r>
          </a:p>
          <a:p>
            <a:pPr algn="l" marL="656280" indent="-328140" lvl="1">
              <a:lnSpc>
                <a:spcPts val="5380"/>
              </a:lnSpc>
              <a:buFont typeface="Arial"/>
              <a:buChar char="•"/>
            </a:pPr>
            <a:r>
              <a:rPr lang="en-US" b="true" sz="3039" spc="-60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Instructors &amp; Content Creators</a:t>
            </a:r>
          </a:p>
          <a:p>
            <a:pPr algn="l">
              <a:lnSpc>
                <a:spcPts val="5380"/>
              </a:lnSpc>
            </a:pPr>
            <a:r>
              <a:rPr lang="en-US" sz="3039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Share knowledge via structured, interactive content.</a:t>
            </a:r>
          </a:p>
          <a:p>
            <a:pPr algn="l" marL="656280" indent="-328140" lvl="1">
              <a:lnSpc>
                <a:spcPts val="5380"/>
              </a:lnSpc>
              <a:buFont typeface="Arial"/>
              <a:buChar char="•"/>
            </a:pPr>
            <a:r>
              <a:rPr lang="en-US" b="true" sz="3039" spc="-60">
                <a:solidFill>
                  <a:srgbClr val="035D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Administrators (Platform Managers)</a:t>
            </a:r>
          </a:p>
          <a:p>
            <a:pPr algn="l">
              <a:lnSpc>
                <a:spcPts val="5380"/>
              </a:lnSpc>
            </a:pPr>
            <a:r>
              <a:rPr lang="en-US" sz="3039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 users and monitor system functionality.</a:t>
            </a:r>
          </a:p>
          <a:p>
            <a:pPr algn="l" marL="0" indent="0" lvl="0">
              <a:lnSpc>
                <a:spcPts val="501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276" y="-22089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117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47745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5832" y="8799515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18" y="8735378"/>
            <a:ext cx="3638011" cy="458785"/>
          </a:xfrm>
          <a:custGeom>
            <a:avLst/>
            <a:gdLst/>
            <a:ahLst/>
            <a:cxnLst/>
            <a:rect r="r" b="b" t="t" l="l"/>
            <a:pathLst>
              <a:path h="458785" w="3638011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5661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92117" y="5732888"/>
            <a:ext cx="3763823" cy="4384145"/>
            <a:chOff x="0" y="0"/>
            <a:chExt cx="1462614" cy="17036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2614" cy="1703669"/>
            </a:xfrm>
            <a:custGeom>
              <a:avLst/>
              <a:gdLst/>
              <a:ahLst/>
              <a:cxnLst/>
              <a:rect r="r" b="b" t="t" l="l"/>
              <a:pathLst>
                <a:path h="1703669" w="1462614">
                  <a:moveTo>
                    <a:pt x="63765" y="0"/>
                  </a:moveTo>
                  <a:lnTo>
                    <a:pt x="1398849" y="0"/>
                  </a:lnTo>
                  <a:cubicBezTo>
                    <a:pt x="1415760" y="0"/>
                    <a:pt x="1431979" y="6718"/>
                    <a:pt x="1443937" y="18676"/>
                  </a:cubicBezTo>
                  <a:cubicBezTo>
                    <a:pt x="1455895" y="30635"/>
                    <a:pt x="1462614" y="46853"/>
                    <a:pt x="1462614" y="63765"/>
                  </a:cubicBezTo>
                  <a:lnTo>
                    <a:pt x="1462614" y="1639905"/>
                  </a:lnTo>
                  <a:cubicBezTo>
                    <a:pt x="1462614" y="1656816"/>
                    <a:pt x="1455895" y="1673035"/>
                    <a:pt x="1443937" y="1684993"/>
                  </a:cubicBezTo>
                  <a:cubicBezTo>
                    <a:pt x="1431979" y="1696951"/>
                    <a:pt x="1415760" y="1703669"/>
                    <a:pt x="1398849" y="1703669"/>
                  </a:cubicBezTo>
                  <a:lnTo>
                    <a:pt x="63765" y="1703669"/>
                  </a:lnTo>
                  <a:cubicBezTo>
                    <a:pt x="46853" y="1703669"/>
                    <a:pt x="30635" y="1696951"/>
                    <a:pt x="18676" y="1684993"/>
                  </a:cubicBezTo>
                  <a:cubicBezTo>
                    <a:pt x="6718" y="1673035"/>
                    <a:pt x="0" y="1656816"/>
                    <a:pt x="0" y="1639905"/>
                  </a:cubicBezTo>
                  <a:lnTo>
                    <a:pt x="0" y="63765"/>
                  </a:lnTo>
                  <a:cubicBezTo>
                    <a:pt x="0" y="46853"/>
                    <a:pt x="6718" y="30635"/>
                    <a:pt x="18676" y="18676"/>
                  </a:cubicBezTo>
                  <a:cubicBezTo>
                    <a:pt x="30635" y="6718"/>
                    <a:pt x="46853" y="0"/>
                    <a:pt x="63765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62614" cy="1741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85434" y="5732888"/>
            <a:ext cx="3663198" cy="4384145"/>
            <a:chOff x="0" y="0"/>
            <a:chExt cx="1423511" cy="17036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23511" cy="1703669"/>
            </a:xfrm>
            <a:custGeom>
              <a:avLst/>
              <a:gdLst/>
              <a:ahLst/>
              <a:cxnLst/>
              <a:rect r="r" b="b" t="t" l="l"/>
              <a:pathLst>
                <a:path h="1703669" w="1423511">
                  <a:moveTo>
                    <a:pt x="65516" y="0"/>
                  </a:moveTo>
                  <a:lnTo>
                    <a:pt x="1357995" y="0"/>
                  </a:lnTo>
                  <a:cubicBezTo>
                    <a:pt x="1375371" y="0"/>
                    <a:pt x="1392035" y="6903"/>
                    <a:pt x="1404322" y="19189"/>
                  </a:cubicBezTo>
                  <a:cubicBezTo>
                    <a:pt x="1416608" y="31476"/>
                    <a:pt x="1423511" y="48140"/>
                    <a:pt x="1423511" y="65516"/>
                  </a:cubicBezTo>
                  <a:lnTo>
                    <a:pt x="1423511" y="1638153"/>
                  </a:lnTo>
                  <a:cubicBezTo>
                    <a:pt x="1423511" y="1655529"/>
                    <a:pt x="1416608" y="1672193"/>
                    <a:pt x="1404322" y="1684480"/>
                  </a:cubicBezTo>
                  <a:cubicBezTo>
                    <a:pt x="1392035" y="1696767"/>
                    <a:pt x="1375371" y="1703669"/>
                    <a:pt x="1357995" y="1703669"/>
                  </a:cubicBezTo>
                  <a:lnTo>
                    <a:pt x="65516" y="1703669"/>
                  </a:lnTo>
                  <a:cubicBezTo>
                    <a:pt x="48140" y="1703669"/>
                    <a:pt x="31476" y="1696767"/>
                    <a:pt x="19189" y="1684480"/>
                  </a:cubicBezTo>
                  <a:cubicBezTo>
                    <a:pt x="6903" y="1672193"/>
                    <a:pt x="0" y="1655529"/>
                    <a:pt x="0" y="1638153"/>
                  </a:cubicBezTo>
                  <a:lnTo>
                    <a:pt x="0" y="65516"/>
                  </a:lnTo>
                  <a:cubicBezTo>
                    <a:pt x="0" y="48140"/>
                    <a:pt x="6903" y="31476"/>
                    <a:pt x="19189" y="19189"/>
                  </a:cubicBezTo>
                  <a:cubicBezTo>
                    <a:pt x="31476" y="6903"/>
                    <a:pt x="48140" y="0"/>
                    <a:pt x="65516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23511" cy="1741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62982" y="5732888"/>
            <a:ext cx="3580861" cy="4384145"/>
            <a:chOff x="0" y="0"/>
            <a:chExt cx="1391515" cy="17036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1515" cy="1703669"/>
            </a:xfrm>
            <a:custGeom>
              <a:avLst/>
              <a:gdLst/>
              <a:ahLst/>
              <a:cxnLst/>
              <a:rect r="r" b="b" t="t" l="l"/>
              <a:pathLst>
                <a:path h="1703669" w="1391515">
                  <a:moveTo>
                    <a:pt x="67023" y="0"/>
                  </a:moveTo>
                  <a:lnTo>
                    <a:pt x="1324492" y="0"/>
                  </a:lnTo>
                  <a:cubicBezTo>
                    <a:pt x="1342268" y="0"/>
                    <a:pt x="1359315" y="7061"/>
                    <a:pt x="1371884" y="19631"/>
                  </a:cubicBezTo>
                  <a:cubicBezTo>
                    <a:pt x="1384454" y="32200"/>
                    <a:pt x="1391515" y="49247"/>
                    <a:pt x="1391515" y="67023"/>
                  </a:cubicBezTo>
                  <a:lnTo>
                    <a:pt x="1391515" y="1636647"/>
                  </a:lnTo>
                  <a:cubicBezTo>
                    <a:pt x="1391515" y="1654422"/>
                    <a:pt x="1384454" y="1671470"/>
                    <a:pt x="1371884" y="1684039"/>
                  </a:cubicBezTo>
                  <a:cubicBezTo>
                    <a:pt x="1359315" y="1696608"/>
                    <a:pt x="1342268" y="1703669"/>
                    <a:pt x="1324492" y="1703669"/>
                  </a:cubicBezTo>
                  <a:lnTo>
                    <a:pt x="67023" y="1703669"/>
                  </a:lnTo>
                  <a:cubicBezTo>
                    <a:pt x="49247" y="1703669"/>
                    <a:pt x="32200" y="1696608"/>
                    <a:pt x="19631" y="1684039"/>
                  </a:cubicBezTo>
                  <a:cubicBezTo>
                    <a:pt x="7061" y="1671470"/>
                    <a:pt x="0" y="1654422"/>
                    <a:pt x="0" y="1636647"/>
                  </a:cubicBezTo>
                  <a:lnTo>
                    <a:pt x="0" y="67023"/>
                  </a:lnTo>
                  <a:cubicBezTo>
                    <a:pt x="0" y="49247"/>
                    <a:pt x="7061" y="32200"/>
                    <a:pt x="19631" y="19631"/>
                  </a:cubicBezTo>
                  <a:cubicBezTo>
                    <a:pt x="32200" y="7061"/>
                    <a:pt x="49247" y="0"/>
                    <a:pt x="67023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91515" cy="1741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30883" y="249214"/>
            <a:ext cx="16320725" cy="409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8"/>
              </a:lnSpc>
            </a:pPr>
            <a:r>
              <a:rPr lang="en-US" sz="350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Management Approach:</a:t>
            </a:r>
          </a:p>
          <a:p>
            <a:pPr algn="l">
              <a:lnSpc>
                <a:spcPts val="4838"/>
              </a:lnSpc>
            </a:pPr>
            <a:r>
              <a:rPr lang="en-US" sz="3506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                                     Agile Methodology (Scrum Framework)</a:t>
            </a:r>
          </a:p>
          <a:p>
            <a:pPr algn="l" marL="757012" indent="-378506" lvl="1">
              <a:lnSpc>
                <a:spcPts val="4838"/>
              </a:lnSpc>
              <a:buFont typeface="Arial"/>
              <a:buChar char="•"/>
            </a:pPr>
            <a:r>
              <a:rPr lang="en-US" b="true" sz="35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Agile?</a:t>
            </a:r>
          </a:p>
          <a:p>
            <a:pPr algn="l" marL="1514025" indent="-504675" lvl="2">
              <a:lnSpc>
                <a:spcPts val="4838"/>
              </a:lnSpc>
              <a:buFont typeface="Arial"/>
              <a:buChar char="⚬"/>
            </a:pPr>
            <a:r>
              <a:rPr lang="en-US" b="true" sz="35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Adaptive to changing requirements.</a:t>
            </a:r>
          </a:p>
          <a:p>
            <a:pPr algn="l" marL="1514025" indent="-504675" lvl="2">
              <a:lnSpc>
                <a:spcPts val="4838"/>
              </a:lnSpc>
              <a:buFont typeface="Arial"/>
              <a:buChar char="⚬"/>
            </a:pPr>
            <a:r>
              <a:rPr lang="en-US" b="true" sz="35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Continuous delivery of working software.</a:t>
            </a:r>
          </a:p>
          <a:p>
            <a:pPr algn="l" marL="1514025" indent="-504675" lvl="2">
              <a:lnSpc>
                <a:spcPts val="4838"/>
              </a:lnSpc>
              <a:buFont typeface="Arial"/>
              <a:buChar char="⚬"/>
            </a:pPr>
            <a:r>
              <a:rPr lang="en-US" b="true" sz="35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Regular feedback for rapid improvement.</a:t>
            </a:r>
          </a:p>
          <a:p>
            <a:pPr algn="l">
              <a:lnSpc>
                <a:spcPts val="3596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3659710" y="5732888"/>
            <a:ext cx="3546019" cy="4384145"/>
            <a:chOff x="0" y="0"/>
            <a:chExt cx="1377975" cy="17036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77975" cy="1703669"/>
            </a:xfrm>
            <a:custGeom>
              <a:avLst/>
              <a:gdLst/>
              <a:ahLst/>
              <a:cxnLst/>
              <a:rect r="r" b="b" t="t" l="l"/>
              <a:pathLst>
                <a:path h="1703669" w="1377975">
                  <a:moveTo>
                    <a:pt x="67681" y="0"/>
                  </a:moveTo>
                  <a:lnTo>
                    <a:pt x="1310294" y="0"/>
                  </a:lnTo>
                  <a:cubicBezTo>
                    <a:pt x="1347673" y="0"/>
                    <a:pt x="1377975" y="30302"/>
                    <a:pt x="1377975" y="67681"/>
                  </a:cubicBezTo>
                  <a:lnTo>
                    <a:pt x="1377975" y="1635988"/>
                  </a:lnTo>
                  <a:cubicBezTo>
                    <a:pt x="1377975" y="1673367"/>
                    <a:pt x="1347673" y="1703669"/>
                    <a:pt x="1310294" y="1703669"/>
                  </a:cubicBezTo>
                  <a:lnTo>
                    <a:pt x="67681" y="1703669"/>
                  </a:lnTo>
                  <a:cubicBezTo>
                    <a:pt x="30302" y="1703669"/>
                    <a:pt x="0" y="1673367"/>
                    <a:pt x="0" y="1635988"/>
                  </a:cubicBezTo>
                  <a:lnTo>
                    <a:pt x="0" y="67681"/>
                  </a:lnTo>
                  <a:cubicBezTo>
                    <a:pt x="0" y="30302"/>
                    <a:pt x="30302" y="0"/>
                    <a:pt x="6768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AEEA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77975" cy="1741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44430" y="6641525"/>
            <a:ext cx="3031901" cy="2705252"/>
            <a:chOff x="0" y="0"/>
            <a:chExt cx="2302961" cy="20548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02961" cy="2054846"/>
            </a:xfrm>
            <a:custGeom>
              <a:avLst/>
              <a:gdLst/>
              <a:ahLst/>
              <a:cxnLst/>
              <a:rect r="r" b="b" t="t" l="l"/>
              <a:pathLst>
                <a:path h="2054846" w="2302961">
                  <a:moveTo>
                    <a:pt x="104693" y="0"/>
                  </a:moveTo>
                  <a:lnTo>
                    <a:pt x="2198268" y="0"/>
                  </a:lnTo>
                  <a:cubicBezTo>
                    <a:pt x="2226034" y="0"/>
                    <a:pt x="2252663" y="11030"/>
                    <a:pt x="2272297" y="30664"/>
                  </a:cubicBezTo>
                  <a:cubicBezTo>
                    <a:pt x="2291931" y="50298"/>
                    <a:pt x="2302961" y="76927"/>
                    <a:pt x="2302961" y="104693"/>
                  </a:cubicBezTo>
                  <a:lnTo>
                    <a:pt x="2302961" y="1950153"/>
                  </a:lnTo>
                  <a:cubicBezTo>
                    <a:pt x="2302961" y="2007973"/>
                    <a:pt x="2256088" y="2054846"/>
                    <a:pt x="2198268" y="2054846"/>
                  </a:cubicBezTo>
                  <a:lnTo>
                    <a:pt x="104693" y="2054846"/>
                  </a:lnTo>
                  <a:cubicBezTo>
                    <a:pt x="46873" y="2054846"/>
                    <a:pt x="0" y="2007973"/>
                    <a:pt x="0" y="1950153"/>
                  </a:cubicBezTo>
                  <a:lnTo>
                    <a:pt x="0" y="104693"/>
                  </a:lnTo>
                  <a:cubicBezTo>
                    <a:pt x="0" y="46873"/>
                    <a:pt x="46873" y="0"/>
                    <a:pt x="104693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302961" cy="21119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691"/>
                </a:lnSpc>
              </a:pPr>
              <a:r>
                <a:rPr lang="en-US" sz="3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Core Setup</a:t>
              </a:r>
            </a:p>
            <a:p>
              <a:pPr algn="ctr">
                <a:lnSpc>
                  <a:spcPts val="4691"/>
                </a:lnSpc>
              </a:pPr>
              <a:r>
                <a:rPr lang="en-US" sz="3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&amp; </a:t>
              </a:r>
            </a:p>
            <a:p>
              <a:pPr algn="ctr">
                <a:lnSpc>
                  <a:spcPts val="4691"/>
                </a:lnSpc>
              </a:pPr>
              <a:r>
                <a:rPr lang="en-US" sz="3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UX Foundation</a:t>
              </a:r>
            </a:p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601288" y="6425770"/>
            <a:ext cx="3031901" cy="3183026"/>
            <a:chOff x="0" y="0"/>
            <a:chExt cx="2302961" cy="24177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02961" cy="2417752"/>
            </a:xfrm>
            <a:custGeom>
              <a:avLst/>
              <a:gdLst/>
              <a:ahLst/>
              <a:cxnLst/>
              <a:rect r="r" b="b" t="t" l="l"/>
              <a:pathLst>
                <a:path h="2417752" w="2302961">
                  <a:moveTo>
                    <a:pt x="104693" y="0"/>
                  </a:moveTo>
                  <a:lnTo>
                    <a:pt x="2198268" y="0"/>
                  </a:lnTo>
                  <a:cubicBezTo>
                    <a:pt x="2226034" y="0"/>
                    <a:pt x="2252663" y="11030"/>
                    <a:pt x="2272297" y="30664"/>
                  </a:cubicBezTo>
                  <a:cubicBezTo>
                    <a:pt x="2291931" y="50298"/>
                    <a:pt x="2302961" y="76927"/>
                    <a:pt x="2302961" y="104693"/>
                  </a:cubicBezTo>
                  <a:lnTo>
                    <a:pt x="2302961" y="2313059"/>
                  </a:lnTo>
                  <a:cubicBezTo>
                    <a:pt x="2302961" y="2370879"/>
                    <a:pt x="2256088" y="2417752"/>
                    <a:pt x="2198268" y="2417752"/>
                  </a:cubicBezTo>
                  <a:lnTo>
                    <a:pt x="104693" y="2417752"/>
                  </a:lnTo>
                  <a:cubicBezTo>
                    <a:pt x="46873" y="2417752"/>
                    <a:pt x="0" y="2370879"/>
                    <a:pt x="0" y="2313059"/>
                  </a:cubicBezTo>
                  <a:lnTo>
                    <a:pt x="0" y="104693"/>
                  </a:lnTo>
                  <a:cubicBezTo>
                    <a:pt x="0" y="46873"/>
                    <a:pt x="46873" y="0"/>
                    <a:pt x="104693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2302961" cy="24844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967"/>
                </a:lnSpc>
              </a:pPr>
              <a:r>
                <a:rPr lang="en-US" sz="35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Course Management &amp; Engagement</a:t>
              </a:r>
            </a:p>
            <a:p>
              <a:pPr algn="ctr" marL="0" indent="0" lvl="0">
                <a:lnSpc>
                  <a:spcPts val="496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815407" y="6186925"/>
            <a:ext cx="3015154" cy="3437533"/>
            <a:chOff x="0" y="0"/>
            <a:chExt cx="2290240" cy="261106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90240" cy="2611069"/>
            </a:xfrm>
            <a:custGeom>
              <a:avLst/>
              <a:gdLst/>
              <a:ahLst/>
              <a:cxnLst/>
              <a:rect r="r" b="b" t="t" l="l"/>
              <a:pathLst>
                <a:path h="2611069" w="2290240">
                  <a:moveTo>
                    <a:pt x="105274" y="0"/>
                  </a:moveTo>
                  <a:lnTo>
                    <a:pt x="2184966" y="0"/>
                  </a:lnTo>
                  <a:cubicBezTo>
                    <a:pt x="2243107" y="0"/>
                    <a:pt x="2290240" y="47133"/>
                    <a:pt x="2290240" y="105274"/>
                  </a:cubicBezTo>
                  <a:lnTo>
                    <a:pt x="2290240" y="2505795"/>
                  </a:lnTo>
                  <a:cubicBezTo>
                    <a:pt x="2290240" y="2533715"/>
                    <a:pt x="2279149" y="2560492"/>
                    <a:pt x="2259406" y="2580235"/>
                  </a:cubicBezTo>
                  <a:cubicBezTo>
                    <a:pt x="2239663" y="2599978"/>
                    <a:pt x="2212886" y="2611069"/>
                    <a:pt x="2184966" y="2611069"/>
                  </a:cubicBezTo>
                  <a:lnTo>
                    <a:pt x="105274" y="2611069"/>
                  </a:lnTo>
                  <a:cubicBezTo>
                    <a:pt x="77354" y="2611069"/>
                    <a:pt x="50577" y="2599978"/>
                    <a:pt x="30834" y="2580235"/>
                  </a:cubicBezTo>
                  <a:cubicBezTo>
                    <a:pt x="11091" y="2560492"/>
                    <a:pt x="0" y="2533715"/>
                    <a:pt x="0" y="2505795"/>
                  </a:cubicBezTo>
                  <a:lnTo>
                    <a:pt x="0" y="105274"/>
                  </a:lnTo>
                  <a:cubicBezTo>
                    <a:pt x="0" y="77354"/>
                    <a:pt x="11091" y="50577"/>
                    <a:pt x="30834" y="30834"/>
                  </a:cubicBezTo>
                  <a:cubicBezTo>
                    <a:pt x="50577" y="11091"/>
                    <a:pt x="77354" y="0"/>
                    <a:pt x="105274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2290240" cy="26777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81"/>
                </a:lnSpc>
              </a:pPr>
              <a:r>
                <a:rPr lang="en-US" sz="38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Interactive Learning &amp; Data Insights</a:t>
              </a:r>
            </a:p>
            <a:p>
              <a:pPr algn="ctr" marL="0" indent="0" lvl="0">
                <a:lnSpc>
                  <a:spcPts val="53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977293" y="6429802"/>
            <a:ext cx="3031901" cy="2990316"/>
            <a:chOff x="0" y="0"/>
            <a:chExt cx="2302961" cy="227137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302961" cy="2271374"/>
            </a:xfrm>
            <a:custGeom>
              <a:avLst/>
              <a:gdLst/>
              <a:ahLst/>
              <a:cxnLst/>
              <a:rect r="r" b="b" t="t" l="l"/>
              <a:pathLst>
                <a:path h="2271374" w="2302961">
                  <a:moveTo>
                    <a:pt x="104693" y="0"/>
                  </a:moveTo>
                  <a:lnTo>
                    <a:pt x="2198268" y="0"/>
                  </a:lnTo>
                  <a:cubicBezTo>
                    <a:pt x="2226034" y="0"/>
                    <a:pt x="2252663" y="11030"/>
                    <a:pt x="2272297" y="30664"/>
                  </a:cubicBezTo>
                  <a:cubicBezTo>
                    <a:pt x="2291931" y="50298"/>
                    <a:pt x="2302961" y="76927"/>
                    <a:pt x="2302961" y="104693"/>
                  </a:cubicBezTo>
                  <a:lnTo>
                    <a:pt x="2302961" y="2166681"/>
                  </a:lnTo>
                  <a:cubicBezTo>
                    <a:pt x="2302961" y="2224501"/>
                    <a:pt x="2256088" y="2271374"/>
                    <a:pt x="2198268" y="2271374"/>
                  </a:cubicBezTo>
                  <a:lnTo>
                    <a:pt x="104693" y="2271374"/>
                  </a:lnTo>
                  <a:cubicBezTo>
                    <a:pt x="46873" y="2271374"/>
                    <a:pt x="0" y="2224501"/>
                    <a:pt x="0" y="2166681"/>
                  </a:cubicBezTo>
                  <a:lnTo>
                    <a:pt x="0" y="104693"/>
                  </a:lnTo>
                  <a:cubicBezTo>
                    <a:pt x="0" y="46873"/>
                    <a:pt x="46873" y="0"/>
                    <a:pt x="104693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2302961" cy="2328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691"/>
                </a:lnSpc>
              </a:pPr>
              <a:r>
                <a:rPr lang="en-US" sz="33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Finalization, Deployment &amp; Marketing Strategy</a:t>
              </a:r>
            </a:p>
            <a:p>
              <a:pPr algn="ctr" marL="0" indent="0" lvl="0">
                <a:lnSpc>
                  <a:spcPts val="469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3690223" y="4132221"/>
            <a:ext cx="14255115" cy="1901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 Sprints – Each lasting 2 weeks.</a:t>
            </a:r>
          </a:p>
          <a:p>
            <a:pPr algn="l" marL="604516" indent="-302258" lvl="1">
              <a:lnSpc>
                <a:spcPts val="54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Delivering in iterative cycles: Design → Development → Testing → Deployment.</a:t>
            </a:r>
          </a:p>
          <a:p>
            <a:pPr algn="ctr">
              <a:lnSpc>
                <a:spcPts val="431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50277" y="2009437"/>
            <a:ext cx="15270423" cy="405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8"/>
              </a:lnSpc>
            </a:pPr>
            <a:r>
              <a:rPr lang="en-US" sz="4055" spc="-81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 Traditional Learning Platforms:</a:t>
            </a:r>
          </a:p>
          <a:p>
            <a:pPr algn="l" marL="767591" indent="-383795" lvl="1">
              <a:lnSpc>
                <a:spcPts val="6364"/>
              </a:lnSpc>
              <a:buFont typeface="Arial"/>
              <a:buChar char="•"/>
            </a:pPr>
            <a:r>
              <a:rPr lang="en-US" sz="3555" spc="-7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Limited interactive and project-based learning.</a:t>
            </a:r>
          </a:p>
          <a:p>
            <a:pPr algn="l" marL="767591" indent="-383795" lvl="1">
              <a:lnSpc>
                <a:spcPts val="6364"/>
              </a:lnSpc>
              <a:buFont typeface="Arial"/>
              <a:buChar char="•"/>
            </a:pPr>
            <a:r>
              <a:rPr lang="en-US" sz="3555" spc="-7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Poor user engagement and feedback mechanisms.</a:t>
            </a:r>
          </a:p>
          <a:p>
            <a:pPr algn="l" marL="767591" indent="-383795" lvl="1">
              <a:lnSpc>
                <a:spcPts val="6364"/>
              </a:lnSpc>
              <a:buFont typeface="Arial"/>
              <a:buChar char="•"/>
            </a:pPr>
            <a:r>
              <a:rPr lang="en-US" sz="3555" spc="-7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Lack of adaptive learning pathways for different expertise levels.</a:t>
            </a:r>
          </a:p>
          <a:p>
            <a:pPr algn="l" marL="0" indent="0" lvl="0">
              <a:lnSpc>
                <a:spcPts val="636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3841390" y="1147644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13428471" y="1911576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6" y="0"/>
                </a:lnTo>
                <a:lnTo>
                  <a:pt x="1841376" y="1841377"/>
                </a:lnTo>
                <a:lnTo>
                  <a:pt x="0" y="1841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14368209" y="3519029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14353631" y="5262027"/>
            <a:ext cx="1015539" cy="2086127"/>
          </a:xfrm>
          <a:custGeom>
            <a:avLst/>
            <a:gdLst/>
            <a:ahLst/>
            <a:cxnLst/>
            <a:rect r="r" b="b" t="t" l="l"/>
            <a:pathLst>
              <a:path h="2086127" w="1015539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42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5400000">
            <a:off x="13940712" y="6087018"/>
            <a:ext cx="1841376" cy="1841376"/>
          </a:xfrm>
          <a:custGeom>
            <a:avLst/>
            <a:gdLst/>
            <a:ahLst/>
            <a:cxnLst/>
            <a:rect r="r" b="b" t="t" l="l"/>
            <a:pathLst>
              <a:path h="1841376" w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2" id="12"/>
          <p:cNvSpPr/>
          <p:nvPr/>
        </p:nvSpPr>
        <p:spPr>
          <a:xfrm>
            <a:off x="14880451" y="7694471"/>
            <a:ext cx="0" cy="467846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940712" y="2832265"/>
            <a:ext cx="816893" cy="766859"/>
          </a:xfrm>
          <a:custGeom>
            <a:avLst/>
            <a:gdLst/>
            <a:ahLst/>
            <a:cxnLst/>
            <a:rect r="r" b="b" t="t" l="l"/>
            <a:pathLst>
              <a:path h="766859" w="816893">
                <a:moveTo>
                  <a:pt x="0" y="0"/>
                </a:moveTo>
                <a:lnTo>
                  <a:pt x="816894" y="0"/>
                </a:lnTo>
                <a:lnTo>
                  <a:pt x="816894" y="766858"/>
                </a:lnTo>
                <a:lnTo>
                  <a:pt x="0" y="766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374157" y="6812860"/>
            <a:ext cx="895690" cy="897322"/>
          </a:xfrm>
          <a:custGeom>
            <a:avLst/>
            <a:gdLst/>
            <a:ahLst/>
            <a:cxnLst/>
            <a:rect r="r" b="b" t="t" l="l"/>
            <a:pathLst>
              <a:path h="897322" w="895690">
                <a:moveTo>
                  <a:pt x="0" y="0"/>
                </a:moveTo>
                <a:lnTo>
                  <a:pt x="895690" y="0"/>
                </a:lnTo>
                <a:lnTo>
                  <a:pt x="895690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4491508" y="1288285"/>
            <a:ext cx="8721434" cy="74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  <a:spcBef>
                <a:spcPct val="0"/>
              </a:spcBef>
            </a:pPr>
            <a:r>
              <a:rPr lang="en-US" b="true" sz="4599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Development Gap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4096" y="5428853"/>
            <a:ext cx="12836588" cy="427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4409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DevHub Solutions:</a:t>
            </a:r>
          </a:p>
          <a:p>
            <a:pPr algn="l" marL="692973" indent="-346486" lvl="1">
              <a:lnSpc>
                <a:spcPts val="5328"/>
              </a:lnSpc>
              <a:buFont typeface="Arial"/>
              <a:buChar char="•"/>
            </a:pPr>
            <a:r>
              <a:rPr lang="en-US" sz="32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Real-time coding environments for hands-on learning.</a:t>
            </a:r>
          </a:p>
          <a:p>
            <a:pPr algn="l" marL="692973" indent="-346486" lvl="1">
              <a:lnSpc>
                <a:spcPts val="5328"/>
              </a:lnSpc>
              <a:buFont typeface="Arial"/>
              <a:buChar char="•"/>
            </a:pPr>
            <a:r>
              <a:rPr lang="en-US" sz="32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Dynamic user dashboards for personalized learning paths.</a:t>
            </a:r>
          </a:p>
          <a:p>
            <a:pPr algn="l" marL="692973" indent="-346486" lvl="1">
              <a:lnSpc>
                <a:spcPts val="5328"/>
              </a:lnSpc>
              <a:buFont typeface="Arial"/>
              <a:buChar char="•"/>
            </a:pPr>
            <a:r>
              <a:rPr lang="en-US" sz="320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Integrated marketing and feedback analytics for continuous improvement.</a:t>
            </a:r>
          </a:p>
          <a:p>
            <a:pPr algn="l">
              <a:lnSpc>
                <a:spcPts val="532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381" y="2869938"/>
            <a:ext cx="6263589" cy="436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1"/>
              </a:lnSpc>
            </a:pPr>
            <a:r>
              <a:rPr lang="en-US" sz="637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Scope  And </a:t>
            </a:r>
          </a:p>
          <a:p>
            <a:pPr algn="l">
              <a:lnSpc>
                <a:spcPts val="9561"/>
              </a:lnSpc>
            </a:pPr>
            <a:r>
              <a:rPr lang="en-US" sz="6374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Deliverables</a:t>
            </a:r>
          </a:p>
          <a:p>
            <a:pPr algn="l">
              <a:lnSpc>
                <a:spcPts val="2785"/>
              </a:lnSpc>
            </a:pPr>
          </a:p>
          <a:p>
            <a:pPr algn="l" marL="0" indent="0" lvl="0">
              <a:lnSpc>
                <a:spcPts val="2785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9028187" y="3444554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512879" y="1028700"/>
            <a:ext cx="7836646" cy="2849816"/>
            <a:chOff x="0" y="0"/>
            <a:chExt cx="1813602" cy="6595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13602" cy="659521"/>
            </a:xfrm>
            <a:custGeom>
              <a:avLst/>
              <a:gdLst/>
              <a:ahLst/>
              <a:cxnLst/>
              <a:rect r="r" b="b" t="t" l="l"/>
              <a:pathLst>
                <a:path h="659521" w="1813602">
                  <a:moveTo>
                    <a:pt x="31613" y="0"/>
                  </a:moveTo>
                  <a:lnTo>
                    <a:pt x="1781988" y="0"/>
                  </a:lnTo>
                  <a:cubicBezTo>
                    <a:pt x="1790373" y="0"/>
                    <a:pt x="1798414" y="3331"/>
                    <a:pt x="1804342" y="9259"/>
                  </a:cubicBezTo>
                  <a:cubicBezTo>
                    <a:pt x="1810271" y="15188"/>
                    <a:pt x="1813602" y="23229"/>
                    <a:pt x="1813602" y="31613"/>
                  </a:cubicBezTo>
                  <a:lnTo>
                    <a:pt x="1813602" y="627908"/>
                  </a:lnTo>
                  <a:cubicBezTo>
                    <a:pt x="1813602" y="636292"/>
                    <a:pt x="1810271" y="644333"/>
                    <a:pt x="1804342" y="650261"/>
                  </a:cubicBezTo>
                  <a:cubicBezTo>
                    <a:pt x="1798414" y="656190"/>
                    <a:pt x="1790373" y="659521"/>
                    <a:pt x="1781988" y="659521"/>
                  </a:cubicBezTo>
                  <a:lnTo>
                    <a:pt x="31613" y="659521"/>
                  </a:lnTo>
                  <a:cubicBezTo>
                    <a:pt x="23229" y="659521"/>
                    <a:pt x="15188" y="656190"/>
                    <a:pt x="9259" y="650261"/>
                  </a:cubicBezTo>
                  <a:cubicBezTo>
                    <a:pt x="3331" y="644333"/>
                    <a:pt x="0" y="636292"/>
                    <a:pt x="0" y="627908"/>
                  </a:cubicBezTo>
                  <a:lnTo>
                    <a:pt x="0" y="31613"/>
                  </a:lnTo>
                  <a:cubicBezTo>
                    <a:pt x="0" y="23229"/>
                    <a:pt x="3331" y="15188"/>
                    <a:pt x="9259" y="9259"/>
                  </a:cubicBezTo>
                  <a:cubicBezTo>
                    <a:pt x="15188" y="3331"/>
                    <a:pt x="23229" y="0"/>
                    <a:pt x="3161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813602" cy="697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23720" y="2218041"/>
            <a:ext cx="1228028" cy="1226514"/>
            <a:chOff x="0" y="0"/>
            <a:chExt cx="323431" cy="323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886691" y="1445757"/>
            <a:ext cx="7203266" cy="27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0"/>
              </a:lnSpc>
            </a:pPr>
          </a:p>
          <a:p>
            <a:pPr algn="l" marL="524676" indent="-262338" lvl="1">
              <a:lnSpc>
                <a:spcPts val="3110"/>
              </a:lnSpc>
              <a:buFont typeface="Arial"/>
              <a:buChar char="•"/>
            </a:pPr>
            <a:r>
              <a:rPr lang="en-US" sz="243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Secure user authentication (JWT, OAuth).</a:t>
            </a:r>
          </a:p>
          <a:p>
            <a:pPr algn="l" marL="524676" indent="-262338" lvl="1">
              <a:lnSpc>
                <a:spcPts val="3110"/>
              </a:lnSpc>
              <a:buFont typeface="Arial"/>
              <a:buChar char="•"/>
            </a:pPr>
            <a:r>
              <a:rPr lang="en-US" sz="243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Course management system (CRUD Operations).</a:t>
            </a:r>
          </a:p>
          <a:p>
            <a:pPr algn="l" marL="524676" indent="-262338" lvl="1">
              <a:lnSpc>
                <a:spcPts val="3110"/>
              </a:lnSpc>
              <a:buFont typeface="Arial"/>
              <a:buChar char="•"/>
            </a:pPr>
            <a:r>
              <a:rPr lang="en-US" sz="243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Performance monitoring (CI/CD, caching, analytics).</a:t>
            </a:r>
          </a:p>
          <a:p>
            <a:pPr algn="l" marL="0" indent="0" lvl="0">
              <a:lnSpc>
                <a:spcPts val="311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787562" y="1135316"/>
            <a:ext cx="4100514" cy="6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3"/>
              </a:lnSpc>
              <a:spcBef>
                <a:spcPct val="0"/>
              </a:spcBef>
            </a:pPr>
            <a:r>
              <a:rPr lang="en-US" b="true" sz="4057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 Scope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9028187" y="5940727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451748" y="4326091"/>
            <a:ext cx="7489866" cy="2581485"/>
            <a:chOff x="0" y="0"/>
            <a:chExt cx="1733348" cy="5974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33348" cy="597422"/>
            </a:xfrm>
            <a:custGeom>
              <a:avLst/>
              <a:gdLst/>
              <a:ahLst/>
              <a:cxnLst/>
              <a:rect r="r" b="b" t="t" l="l"/>
              <a:pathLst>
                <a:path h="597422" w="1733348">
                  <a:moveTo>
                    <a:pt x="33077" y="0"/>
                  </a:moveTo>
                  <a:lnTo>
                    <a:pt x="1700271" y="0"/>
                  </a:lnTo>
                  <a:cubicBezTo>
                    <a:pt x="1718539" y="0"/>
                    <a:pt x="1733348" y="14809"/>
                    <a:pt x="1733348" y="33077"/>
                  </a:cubicBezTo>
                  <a:lnTo>
                    <a:pt x="1733348" y="564345"/>
                  </a:lnTo>
                  <a:cubicBezTo>
                    <a:pt x="1733348" y="573118"/>
                    <a:pt x="1729863" y="581531"/>
                    <a:pt x="1723660" y="587734"/>
                  </a:cubicBezTo>
                  <a:cubicBezTo>
                    <a:pt x="1717457" y="593937"/>
                    <a:pt x="1709043" y="597422"/>
                    <a:pt x="1700271" y="597422"/>
                  </a:cubicBezTo>
                  <a:lnTo>
                    <a:pt x="33077" y="597422"/>
                  </a:lnTo>
                  <a:cubicBezTo>
                    <a:pt x="14809" y="597422"/>
                    <a:pt x="0" y="582613"/>
                    <a:pt x="0" y="564345"/>
                  </a:cubicBezTo>
                  <a:lnTo>
                    <a:pt x="0" y="33077"/>
                  </a:lnTo>
                  <a:cubicBezTo>
                    <a:pt x="0" y="24304"/>
                    <a:pt x="3485" y="15891"/>
                    <a:pt x="9688" y="9688"/>
                  </a:cubicBezTo>
                  <a:cubicBezTo>
                    <a:pt x="15891" y="3485"/>
                    <a:pt x="24304" y="0"/>
                    <a:pt x="33077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33348" cy="63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86691" y="5186038"/>
            <a:ext cx="1228028" cy="1226514"/>
            <a:chOff x="0" y="0"/>
            <a:chExt cx="323431" cy="3230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830340" y="5368984"/>
            <a:ext cx="5958909" cy="153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732" indent="-271366" lvl="1">
              <a:lnSpc>
                <a:spcPts val="3217"/>
              </a:lnSpc>
              <a:buFont typeface="Arial"/>
              <a:buChar char="•"/>
            </a:pPr>
            <a:r>
              <a:rPr lang="en-US" sz="25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Mobile-native app (Future scope).</a:t>
            </a:r>
          </a:p>
          <a:p>
            <a:pPr algn="l" marL="542732" indent="-271366" lvl="1">
              <a:lnSpc>
                <a:spcPts val="3217"/>
              </a:lnSpc>
              <a:buFont typeface="Arial"/>
              <a:buChar char="•"/>
            </a:pPr>
            <a:r>
              <a:rPr lang="en-US" sz="25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Multi-language support (Planned for phase 2).</a:t>
            </a:r>
          </a:p>
          <a:p>
            <a:pPr algn="l" marL="0" indent="0" lvl="0">
              <a:lnSpc>
                <a:spcPts val="270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687385" y="4541463"/>
            <a:ext cx="4100514" cy="6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3"/>
              </a:lnSpc>
              <a:spcBef>
                <a:spcPct val="0"/>
              </a:spcBef>
            </a:pPr>
            <a:r>
              <a:rPr lang="en-US" b="true" sz="4057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 Of Scope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7886691" y="5327470"/>
            <a:ext cx="943649" cy="943649"/>
          </a:xfrm>
          <a:custGeom>
            <a:avLst/>
            <a:gdLst/>
            <a:ahLst/>
            <a:cxnLst/>
            <a:rect r="r" b="b" t="t" l="l"/>
            <a:pathLst>
              <a:path h="943649" w="943649">
                <a:moveTo>
                  <a:pt x="0" y="0"/>
                </a:moveTo>
                <a:lnTo>
                  <a:pt x="943649" y="0"/>
                </a:lnTo>
                <a:lnTo>
                  <a:pt x="943649" y="943650"/>
                </a:lnTo>
                <a:lnTo>
                  <a:pt x="0" y="9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-10800000">
            <a:off x="9466110" y="8516133"/>
            <a:ext cx="5128563" cy="381636"/>
          </a:xfrm>
          <a:custGeom>
            <a:avLst/>
            <a:gdLst/>
            <a:ahLst/>
            <a:cxnLst/>
            <a:rect r="r" b="b" t="t" l="l"/>
            <a:pathLst>
              <a:path h="381636" w="5128563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86352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258661" y="7307626"/>
            <a:ext cx="7260315" cy="2557212"/>
            <a:chOff x="0" y="0"/>
            <a:chExt cx="1680224" cy="5918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80224" cy="591805"/>
            </a:xfrm>
            <a:custGeom>
              <a:avLst/>
              <a:gdLst/>
              <a:ahLst/>
              <a:cxnLst/>
              <a:rect r="r" b="b" t="t" l="l"/>
              <a:pathLst>
                <a:path h="591805" w="1680224">
                  <a:moveTo>
                    <a:pt x="34123" y="0"/>
                  </a:moveTo>
                  <a:lnTo>
                    <a:pt x="1646101" y="0"/>
                  </a:lnTo>
                  <a:cubicBezTo>
                    <a:pt x="1655151" y="0"/>
                    <a:pt x="1663830" y="3595"/>
                    <a:pt x="1670229" y="9994"/>
                  </a:cubicBezTo>
                  <a:cubicBezTo>
                    <a:pt x="1676628" y="16394"/>
                    <a:pt x="1680224" y="25073"/>
                    <a:pt x="1680224" y="34123"/>
                  </a:cubicBezTo>
                  <a:lnTo>
                    <a:pt x="1680224" y="557682"/>
                  </a:lnTo>
                  <a:cubicBezTo>
                    <a:pt x="1680224" y="566732"/>
                    <a:pt x="1676628" y="575411"/>
                    <a:pt x="1670229" y="581810"/>
                  </a:cubicBezTo>
                  <a:cubicBezTo>
                    <a:pt x="1663830" y="588209"/>
                    <a:pt x="1655151" y="591805"/>
                    <a:pt x="1646101" y="591805"/>
                  </a:cubicBezTo>
                  <a:lnTo>
                    <a:pt x="34123" y="591805"/>
                  </a:lnTo>
                  <a:cubicBezTo>
                    <a:pt x="25073" y="591805"/>
                    <a:pt x="16394" y="588209"/>
                    <a:pt x="9994" y="581810"/>
                  </a:cubicBezTo>
                  <a:cubicBezTo>
                    <a:pt x="3595" y="575411"/>
                    <a:pt x="0" y="566732"/>
                    <a:pt x="0" y="557682"/>
                  </a:cubicBezTo>
                  <a:lnTo>
                    <a:pt x="0" y="34123"/>
                  </a:lnTo>
                  <a:cubicBezTo>
                    <a:pt x="0" y="25073"/>
                    <a:pt x="3595" y="16394"/>
                    <a:pt x="9994" y="9994"/>
                  </a:cubicBezTo>
                  <a:cubicBezTo>
                    <a:pt x="16394" y="3595"/>
                    <a:pt x="25073" y="0"/>
                    <a:pt x="34123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680224" cy="629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66110" y="8080240"/>
            <a:ext cx="1228028" cy="1226514"/>
            <a:chOff x="0" y="0"/>
            <a:chExt cx="323431" cy="3230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23431" cy="323032"/>
            </a:xfrm>
            <a:custGeom>
              <a:avLst/>
              <a:gdLst/>
              <a:ahLst/>
              <a:cxnLst/>
              <a:rect r="r" b="b" t="t" l="l"/>
              <a:pathLst>
                <a:path h="323032" w="323431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076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412590" y="8150440"/>
            <a:ext cx="6846710" cy="173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602" indent="-294301" lvl="1">
              <a:lnSpc>
                <a:spcPts val="3489"/>
              </a:lnSpc>
              <a:buFont typeface="Arial"/>
              <a:buChar char="•"/>
            </a:pPr>
            <a:r>
              <a:rPr lang="en-US" sz="272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Admin Panel for Course Management</a:t>
            </a:r>
          </a:p>
          <a:p>
            <a:pPr algn="l" marL="588602" indent="-294301" lvl="1">
              <a:lnSpc>
                <a:spcPts val="3489"/>
              </a:lnSpc>
              <a:buFont typeface="Arial"/>
              <a:buChar char="•"/>
            </a:pPr>
            <a:r>
              <a:rPr lang="en-US" sz="272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Interactive Learning Modules</a:t>
            </a:r>
          </a:p>
          <a:p>
            <a:pPr algn="l" marL="588602" indent="-294301" lvl="1">
              <a:lnSpc>
                <a:spcPts val="3489"/>
              </a:lnSpc>
              <a:buFont typeface="Arial"/>
              <a:buChar char="•"/>
            </a:pPr>
            <a:r>
              <a:rPr lang="en-US" sz="272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Fully Deployed &amp; Marketed Platform</a:t>
            </a:r>
          </a:p>
          <a:p>
            <a:pPr algn="l" marL="0" indent="0" lvl="0">
              <a:lnSpc>
                <a:spcPts val="348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672265" y="7533598"/>
            <a:ext cx="5269349" cy="62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  <a:spcBef>
                <a:spcPct val="0"/>
              </a:spcBef>
            </a:pPr>
            <a:r>
              <a:rPr lang="en-US" b="true" sz="3974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Primary Deliverables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9869721" y="8159965"/>
            <a:ext cx="841683" cy="852533"/>
          </a:xfrm>
          <a:custGeom>
            <a:avLst/>
            <a:gdLst/>
            <a:ahLst/>
            <a:cxnLst/>
            <a:rect r="r" b="b" t="t" l="l"/>
            <a:pathLst>
              <a:path h="852533" w="841683">
                <a:moveTo>
                  <a:pt x="0" y="0"/>
                </a:moveTo>
                <a:lnTo>
                  <a:pt x="841683" y="0"/>
                </a:lnTo>
                <a:lnTo>
                  <a:pt x="841683" y="852534"/>
                </a:lnTo>
                <a:lnTo>
                  <a:pt x="0" y="852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6995830" y="2314248"/>
            <a:ext cx="1034098" cy="1034098"/>
          </a:xfrm>
          <a:custGeom>
            <a:avLst/>
            <a:gdLst/>
            <a:ahLst/>
            <a:cxnLst/>
            <a:rect r="r" b="b" t="t" l="l"/>
            <a:pathLst>
              <a:path h="1034098" w="1034098">
                <a:moveTo>
                  <a:pt x="0" y="0"/>
                </a:moveTo>
                <a:lnTo>
                  <a:pt x="1034098" y="0"/>
                </a:lnTo>
                <a:lnTo>
                  <a:pt x="1034098" y="1034099"/>
                </a:lnTo>
                <a:lnTo>
                  <a:pt x="0" y="1034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2" id="42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67045" y="5823100"/>
            <a:ext cx="3209144" cy="3929523"/>
            <a:chOff x="0" y="0"/>
            <a:chExt cx="2094304" cy="2564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4304" cy="2564427"/>
            </a:xfrm>
            <a:custGeom>
              <a:avLst/>
              <a:gdLst/>
              <a:ahLst/>
              <a:cxnLst/>
              <a:rect r="r" b="b" t="t" l="l"/>
              <a:pathLst>
                <a:path h="2564427" w="2094304">
                  <a:moveTo>
                    <a:pt x="77199" y="0"/>
                  </a:moveTo>
                  <a:lnTo>
                    <a:pt x="2017106" y="0"/>
                  </a:lnTo>
                  <a:cubicBezTo>
                    <a:pt x="2037580" y="0"/>
                    <a:pt x="2057216" y="8133"/>
                    <a:pt x="2071693" y="22611"/>
                  </a:cubicBezTo>
                  <a:cubicBezTo>
                    <a:pt x="2086171" y="37088"/>
                    <a:pt x="2094304" y="56724"/>
                    <a:pt x="2094304" y="77199"/>
                  </a:cubicBezTo>
                  <a:lnTo>
                    <a:pt x="2094304" y="2487229"/>
                  </a:lnTo>
                  <a:cubicBezTo>
                    <a:pt x="2094304" y="2507703"/>
                    <a:pt x="2086171" y="2527339"/>
                    <a:pt x="2071693" y="2541816"/>
                  </a:cubicBezTo>
                  <a:cubicBezTo>
                    <a:pt x="2057216" y="2556294"/>
                    <a:pt x="2037580" y="2564427"/>
                    <a:pt x="2017106" y="2564427"/>
                  </a:cubicBezTo>
                  <a:lnTo>
                    <a:pt x="77199" y="2564427"/>
                  </a:lnTo>
                  <a:cubicBezTo>
                    <a:pt x="56724" y="2564427"/>
                    <a:pt x="37088" y="2556294"/>
                    <a:pt x="22611" y="2541816"/>
                  </a:cubicBezTo>
                  <a:cubicBezTo>
                    <a:pt x="8133" y="2527339"/>
                    <a:pt x="0" y="2507703"/>
                    <a:pt x="0" y="2487229"/>
                  </a:cubicBezTo>
                  <a:lnTo>
                    <a:pt x="0" y="77199"/>
                  </a:lnTo>
                  <a:cubicBezTo>
                    <a:pt x="0" y="56724"/>
                    <a:pt x="8133" y="37088"/>
                    <a:pt x="22611" y="22611"/>
                  </a:cubicBezTo>
                  <a:cubicBezTo>
                    <a:pt x="37088" y="8133"/>
                    <a:pt x="56724" y="0"/>
                    <a:pt x="77199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94304" cy="2602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8741" y="5916218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784526" y="6822941"/>
            <a:ext cx="723747" cy="838023"/>
          </a:xfrm>
          <a:custGeom>
            <a:avLst/>
            <a:gdLst/>
            <a:ahLst/>
            <a:cxnLst/>
            <a:rect r="r" b="b" t="t" l="l"/>
            <a:pathLst>
              <a:path h="838023" w="723747">
                <a:moveTo>
                  <a:pt x="0" y="0"/>
                </a:moveTo>
                <a:lnTo>
                  <a:pt x="723747" y="0"/>
                </a:lnTo>
                <a:lnTo>
                  <a:pt x="723747" y="838023"/>
                </a:lnTo>
                <a:lnTo>
                  <a:pt x="0" y="83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-10800000">
            <a:off x="5584723" y="5823100"/>
            <a:ext cx="3128394" cy="3751948"/>
            <a:chOff x="0" y="0"/>
            <a:chExt cx="2041606" cy="24485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75729" y="5884855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9265566" y="5823100"/>
            <a:ext cx="3128394" cy="3751948"/>
            <a:chOff x="0" y="0"/>
            <a:chExt cx="2041606" cy="24485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56573" y="5916218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80" y="0"/>
                </a:lnTo>
                <a:lnTo>
                  <a:pt x="2146380" y="1000430"/>
                </a:lnTo>
                <a:lnTo>
                  <a:pt x="0" y="100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-10800000">
            <a:off x="13003560" y="5823100"/>
            <a:ext cx="3128394" cy="3751948"/>
            <a:chOff x="0" y="0"/>
            <a:chExt cx="2041606" cy="24485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1606" cy="2448541"/>
            </a:xfrm>
            <a:custGeom>
              <a:avLst/>
              <a:gdLst/>
              <a:ahLst/>
              <a:cxnLst/>
              <a:rect r="r" b="b" t="t" l="l"/>
              <a:pathLst>
                <a:path h="2448541" w="2041606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94567" y="5860622"/>
            <a:ext cx="2146380" cy="1000429"/>
          </a:xfrm>
          <a:custGeom>
            <a:avLst/>
            <a:gdLst/>
            <a:ahLst/>
            <a:cxnLst/>
            <a:rect r="r" b="b" t="t" l="l"/>
            <a:pathLst>
              <a:path h="1000429" w="2146380">
                <a:moveTo>
                  <a:pt x="0" y="0"/>
                </a:moveTo>
                <a:lnTo>
                  <a:pt x="2146379" y="0"/>
                </a:lnTo>
                <a:lnTo>
                  <a:pt x="2146379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545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08119" y="6861051"/>
            <a:ext cx="763553" cy="799913"/>
          </a:xfrm>
          <a:custGeom>
            <a:avLst/>
            <a:gdLst/>
            <a:ahLst/>
            <a:cxnLst/>
            <a:rect r="r" b="b" t="t" l="l"/>
            <a:pathLst>
              <a:path h="799913" w="763553">
                <a:moveTo>
                  <a:pt x="0" y="0"/>
                </a:moveTo>
                <a:lnTo>
                  <a:pt x="763553" y="0"/>
                </a:lnTo>
                <a:lnTo>
                  <a:pt x="763553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301596" y="6861051"/>
            <a:ext cx="937482" cy="724418"/>
          </a:xfrm>
          <a:custGeom>
            <a:avLst/>
            <a:gdLst/>
            <a:ahLst/>
            <a:cxnLst/>
            <a:rect r="r" b="b" t="t" l="l"/>
            <a:pathLst>
              <a:path h="724418" w="937482">
                <a:moveTo>
                  <a:pt x="0" y="0"/>
                </a:moveTo>
                <a:lnTo>
                  <a:pt x="937483" y="0"/>
                </a:lnTo>
                <a:lnTo>
                  <a:pt x="937483" y="724418"/>
                </a:lnTo>
                <a:lnTo>
                  <a:pt x="0" y="724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231130" y="6825797"/>
            <a:ext cx="722660" cy="794926"/>
          </a:xfrm>
          <a:custGeom>
            <a:avLst/>
            <a:gdLst/>
            <a:ahLst/>
            <a:cxnLst/>
            <a:rect r="r" b="b" t="t" l="l"/>
            <a:pathLst>
              <a:path h="794926" w="722660">
                <a:moveTo>
                  <a:pt x="0" y="0"/>
                </a:moveTo>
                <a:lnTo>
                  <a:pt x="722660" y="0"/>
                </a:lnTo>
                <a:lnTo>
                  <a:pt x="722660" y="794926"/>
                </a:lnTo>
                <a:lnTo>
                  <a:pt x="0" y="7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201783" y="241360"/>
            <a:ext cx="14814108" cy="78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8"/>
              </a:lnSpc>
            </a:pPr>
            <a:r>
              <a:rPr lang="en-US" sz="4627" spc="-92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Project Metrics &amp; Key Performance Indicators (KPIs)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79773" y="8244899"/>
            <a:ext cx="2738293" cy="138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4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500+ Users in the First 3 Months</a:t>
            </a:r>
          </a:p>
          <a:p>
            <a:pPr algn="ctr" marL="0" indent="0" lvl="0">
              <a:lnSpc>
                <a:spcPts val="372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723190" y="6077590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82461" y="8379745"/>
            <a:ext cx="2454511" cy="202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151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Critical Bugs Resolved Within 48 Hours</a:t>
            </a:r>
          </a:p>
          <a:p>
            <a:pPr algn="ctr">
              <a:lnSpc>
                <a:spcPts val="3227"/>
              </a:lnSpc>
            </a:pPr>
          </a:p>
          <a:p>
            <a:pPr algn="ctr" marL="0" indent="0" lvl="0">
              <a:lnSpc>
                <a:spcPts val="322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053267" y="6327841"/>
            <a:ext cx="2099327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8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634189" y="5897168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01191" y="8117140"/>
            <a:ext cx="2738293" cy="145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1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99.9% Uptime with Continuous Monitoring</a:t>
            </a:r>
          </a:p>
          <a:p>
            <a:pPr algn="ctr" marL="0" indent="0" lvl="0">
              <a:lnSpc>
                <a:spcPts val="192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483823" y="7680024"/>
            <a:ext cx="2691880" cy="7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Uptime</a:t>
            </a:r>
          </a:p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361022" y="5897168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23314" y="8107615"/>
            <a:ext cx="2738293" cy="154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084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Less Than 2 Seconds (Optimized Delivery)</a:t>
            </a:r>
          </a:p>
          <a:p>
            <a:pPr algn="ctr" marL="0" indent="0" lvl="0">
              <a:lnSpc>
                <a:spcPts val="3127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125566" y="7717108"/>
            <a:ext cx="2884381" cy="71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</a:pPr>
            <a:r>
              <a:rPr lang="en-US" sz="22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Load Speed</a:t>
            </a:r>
          </a:p>
          <a:p>
            <a:pPr algn="ct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4041785" y="5875678"/>
            <a:ext cx="937482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-10800000">
            <a:off x="-1153667" y="-500658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39" y="0"/>
                </a:lnTo>
                <a:lnTo>
                  <a:pt x="3695539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6" id="36"/>
          <p:cNvSpPr txBox="true"/>
          <p:nvPr/>
        </p:nvSpPr>
        <p:spPr>
          <a:xfrm rot="0">
            <a:off x="5756173" y="7767787"/>
            <a:ext cx="2738293" cy="7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Acquisition</a:t>
            </a:r>
          </a:p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603265" y="7641914"/>
            <a:ext cx="3152783" cy="11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479" b="true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Bug Resolution Time</a:t>
            </a:r>
          </a:p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935616" y="1755012"/>
            <a:ext cx="14572986" cy="433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2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4246">
                <a:solidFill>
                  <a:srgbClr val="106861"/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4246" b="true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Efficiency Metrics:</a:t>
            </a:r>
          </a:p>
          <a:p>
            <a:pPr algn="l" marL="744052" indent="-372026" lvl="1">
              <a:lnSpc>
                <a:spcPts val="6134"/>
              </a:lnSpc>
              <a:buFont typeface="Arial"/>
              <a:buChar char="•"/>
            </a:pPr>
            <a:r>
              <a:rPr lang="en-US" sz="34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Sprint Velocity: Average of 20-25 Story Points Per Sprint.</a:t>
            </a:r>
          </a:p>
          <a:p>
            <a:pPr algn="l" marL="744052" indent="-372026" lvl="1">
              <a:lnSpc>
                <a:spcPts val="6134"/>
              </a:lnSpc>
              <a:buFont typeface="Arial"/>
              <a:buChar char="•"/>
            </a:pPr>
            <a:r>
              <a:rPr lang="en-US" sz="34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Task Completion Rate: 90% of Tasks Completed Within Sprint Cycle.</a:t>
            </a:r>
          </a:p>
          <a:p>
            <a:pPr algn="l" marL="744052" indent="-372026" lvl="1">
              <a:lnSpc>
                <a:spcPts val="6134"/>
              </a:lnSpc>
              <a:buFont typeface="Arial"/>
              <a:buChar char="•"/>
            </a:pPr>
            <a:r>
              <a:rPr lang="en-US" sz="34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 Engagement: At least 30% Active Monthly Users (MAU).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9862938" y="3940389"/>
            <a:ext cx="673036" cy="67303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873" y="1757141"/>
            <a:ext cx="5046913" cy="2274606"/>
            <a:chOff x="0" y="0"/>
            <a:chExt cx="1329228" cy="599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9228" cy="599073"/>
            </a:xfrm>
            <a:custGeom>
              <a:avLst/>
              <a:gdLst/>
              <a:ahLst/>
              <a:cxnLst/>
              <a:rect r="r" b="b" t="t" l="l"/>
              <a:pathLst>
                <a:path h="599073" w="1329228">
                  <a:moveTo>
                    <a:pt x="0" y="0"/>
                  </a:moveTo>
                  <a:lnTo>
                    <a:pt x="1329228" y="0"/>
                  </a:lnTo>
                  <a:lnTo>
                    <a:pt x="1329228" y="599073"/>
                  </a:lnTo>
                  <a:lnTo>
                    <a:pt x="0" y="599073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329228" cy="67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33"/>
                </a:lnSpc>
              </a:pPr>
              <a:r>
                <a:rPr lang="en-US" sz="42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Risk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42222" y="161194"/>
            <a:ext cx="9003557" cy="100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9"/>
              </a:lnSpc>
              <a:spcBef>
                <a:spcPct val="0"/>
              </a:spcBef>
            </a:pPr>
            <a:r>
              <a:rPr lang="en-US" b="true" sz="5792" spc="-115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Risk Management Plan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544366" y="1757141"/>
            <a:ext cx="4880559" cy="2381135"/>
            <a:chOff x="0" y="0"/>
            <a:chExt cx="1285415" cy="6271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5415" cy="627130"/>
            </a:xfrm>
            <a:custGeom>
              <a:avLst/>
              <a:gdLst/>
              <a:ahLst/>
              <a:cxnLst/>
              <a:rect r="r" b="b" t="t" l="l"/>
              <a:pathLst>
                <a:path h="627130" w="1285415">
                  <a:moveTo>
                    <a:pt x="0" y="0"/>
                  </a:moveTo>
                  <a:lnTo>
                    <a:pt x="1285415" y="0"/>
                  </a:lnTo>
                  <a:lnTo>
                    <a:pt x="1285415" y="627130"/>
                  </a:lnTo>
                  <a:lnTo>
                    <a:pt x="0" y="62713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285415" cy="703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33"/>
                </a:lnSpc>
              </a:pPr>
              <a:r>
                <a:rPr lang="en-US" sz="42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Impact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06001" y="1757141"/>
            <a:ext cx="5138682" cy="2381135"/>
            <a:chOff x="0" y="0"/>
            <a:chExt cx="1353398" cy="627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3398" cy="627130"/>
            </a:xfrm>
            <a:custGeom>
              <a:avLst/>
              <a:gdLst/>
              <a:ahLst/>
              <a:cxnLst/>
              <a:rect r="r" b="b" t="t" l="l"/>
              <a:pathLst>
                <a:path h="627130" w="1353398">
                  <a:moveTo>
                    <a:pt x="0" y="0"/>
                  </a:moveTo>
                  <a:lnTo>
                    <a:pt x="1353398" y="0"/>
                  </a:lnTo>
                  <a:lnTo>
                    <a:pt x="1353398" y="627130"/>
                  </a:lnTo>
                  <a:lnTo>
                    <a:pt x="0" y="62713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353398" cy="703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33"/>
                </a:lnSpc>
              </a:pPr>
              <a:r>
                <a:rPr lang="en-US" sz="42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Mitigation</a:t>
              </a:r>
            </a:p>
            <a:p>
              <a:pPr algn="ctr">
                <a:lnSpc>
                  <a:spcPts val="5933"/>
                </a:lnSpc>
              </a:pPr>
              <a:r>
                <a:rPr lang="en-US" sz="42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Strategy</a:t>
              </a:r>
            </a:p>
            <a:p>
              <a:pPr algn="ctr">
                <a:lnSpc>
                  <a:spcPts val="593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451699" y="4963701"/>
            <a:ext cx="4408170" cy="384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261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Delays &amp; Missed Deadlines</a:t>
            </a:r>
          </a:p>
          <a:p>
            <a:pPr algn="ctr">
              <a:lnSpc>
                <a:spcPts val="6542"/>
              </a:lnSpc>
            </a:pPr>
            <a:r>
              <a:rPr lang="en-US" sz="261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Reduced Quality &amp; Speed</a:t>
            </a:r>
          </a:p>
          <a:p>
            <a:pPr algn="ctr">
              <a:lnSpc>
                <a:spcPts val="6542"/>
              </a:lnSpc>
            </a:pPr>
            <a:r>
              <a:rPr lang="en-US" sz="261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Data Breaches</a:t>
            </a:r>
          </a:p>
          <a:p>
            <a:pPr algn="ctr">
              <a:lnSpc>
                <a:spcPts val="6542"/>
              </a:lnSpc>
            </a:pPr>
            <a:r>
              <a:rPr lang="en-US" sz="2616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Task Overload</a:t>
            </a:r>
          </a:p>
          <a:p>
            <a:pPr algn="ctr">
              <a:lnSpc>
                <a:spcPts val="366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10496"/>
            <a:ext cx="4586962" cy="39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</a:p>
          <a:p>
            <a:pPr algn="l">
              <a:lnSpc>
                <a:spcPts val="6421"/>
              </a:lnSpc>
            </a:pPr>
            <a:r>
              <a:rPr lang="en-US" sz="25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Sc</a:t>
            </a:r>
            <a:r>
              <a:rPr lang="en-US" sz="25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ope Creep</a:t>
            </a:r>
          </a:p>
          <a:p>
            <a:pPr algn="l">
              <a:lnSpc>
                <a:spcPts val="6421"/>
              </a:lnSpc>
            </a:pPr>
            <a:r>
              <a:rPr lang="en-US" sz="25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Technical Debt.</a:t>
            </a:r>
          </a:p>
          <a:p>
            <a:pPr algn="l">
              <a:lnSpc>
                <a:spcPts val="6421"/>
              </a:lnSpc>
            </a:pPr>
            <a:r>
              <a:rPr lang="en-US" sz="25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SecurityVulnerabilities</a:t>
            </a:r>
          </a:p>
          <a:p>
            <a:pPr algn="l">
              <a:lnSpc>
                <a:spcPts val="6421"/>
              </a:lnSpc>
            </a:pPr>
            <a:r>
              <a:rPr lang="en-US" sz="2568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Resource Constraints</a:t>
            </a:r>
          </a:p>
          <a:p>
            <a:pPr algn="ctr">
              <a:lnSpc>
                <a:spcPts val="303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261179" y="4685765"/>
            <a:ext cx="4953826" cy="437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2257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Clear definition </a:t>
            </a:r>
            <a:r>
              <a:rPr lang="en-US" sz="2257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of deliverables in each sprint.</a:t>
            </a:r>
          </a:p>
          <a:p>
            <a:pPr algn="ctr">
              <a:lnSpc>
                <a:spcPts val="4402"/>
              </a:lnSpc>
            </a:pPr>
            <a:r>
              <a:rPr lang="en-US" sz="2257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Implement CI/CD for consistent code reviews.</a:t>
            </a:r>
          </a:p>
          <a:p>
            <a:pPr algn="ctr">
              <a:lnSpc>
                <a:spcPts val="4402"/>
              </a:lnSpc>
            </a:pPr>
            <a:r>
              <a:rPr lang="en-US" sz="2257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Use JWT authentication &amp; input validation.</a:t>
            </a:r>
          </a:p>
          <a:p>
            <a:pPr algn="ctr">
              <a:lnSpc>
                <a:spcPts val="4402"/>
              </a:lnSpc>
            </a:pPr>
            <a:r>
              <a:rPr lang="en-US" sz="2257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Balanced task allocation &amp; regular sprint reviews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005294" y="5545675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1497553" y="5512337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4265092" y="6455109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5098597" y="7983745"/>
            <a:ext cx="1531160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1312697" y="6421771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0331622" y="7326646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9993941" y="8186287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4883959" y="7293309"/>
            <a:ext cx="2186607" cy="0"/>
          </a:xfrm>
          <a:prstGeom prst="line">
            <a:avLst/>
          </a:prstGeom>
          <a:ln cap="flat" w="66675">
            <a:solidFill>
              <a:srgbClr val="10686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3041330" y="4032654"/>
            <a:ext cx="0" cy="825467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003696" y="4031748"/>
            <a:ext cx="0" cy="825467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5306280" y="3903087"/>
            <a:ext cx="0" cy="825467"/>
          </a:xfrm>
          <a:prstGeom prst="line">
            <a:avLst/>
          </a:prstGeom>
          <a:ln cap="flat" w="381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DAGh8AOyx0c</dc:identifier>
  <dcterms:modified xsi:type="dcterms:W3CDTF">2011-08-01T06:04:30Z</dcterms:modified>
  <cp:revision>1</cp:revision>
  <dc:title>White and Green Simple  Professional Business Project Presentation</dc:title>
</cp:coreProperties>
</file>